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8" r:id="rId3"/>
    <p:sldId id="259" r:id="rId4"/>
    <p:sldId id="273" r:id="rId5"/>
    <p:sldId id="269" r:id="rId6"/>
    <p:sldId id="270" r:id="rId7"/>
    <p:sldId id="271" r:id="rId8"/>
    <p:sldId id="272" r:id="rId9"/>
    <p:sldId id="265" r:id="rId10"/>
    <p:sldId id="260" r:id="rId11"/>
    <p:sldId id="262" r:id="rId12"/>
    <p:sldId id="261" r:id="rId13"/>
    <p:sldId id="268" r:id="rId14"/>
    <p:sldId id="266" r:id="rId15"/>
    <p:sldId id="267" r:id="rId16"/>
    <p:sldId id="264" r:id="rId17"/>
    <p:sldId id="257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4" autoAdjust="0"/>
  </p:normalViewPr>
  <p:slideViewPr>
    <p:cSldViewPr snapToGrid="0">
      <p:cViewPr varScale="1">
        <p:scale>
          <a:sx n="87" d="100"/>
          <a:sy n="87" d="100"/>
        </p:scale>
        <p:origin x="64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65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pt-BR" sz="1800" dirty="0"/>
            </a:p>
          </p:txBody>
        </p:sp>
      </p:grp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175000" y="1155702"/>
            <a:ext cx="6319709" cy="240615"/>
          </a:xfrm>
        </p:spPr>
        <p:txBody>
          <a:bodyPr>
            <a:noAutofit/>
          </a:bodyPr>
          <a:lstStyle>
            <a:lvl1pPr algn="ctr">
              <a:defRPr sz="1200" b="1"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idx="1" hasCustomPrompt="1"/>
          </p:nvPr>
        </p:nvSpPr>
        <p:spPr>
          <a:xfrm>
            <a:off x="3174998" y="1396317"/>
            <a:ext cx="6319711" cy="432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00DB00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  <a:lvl2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2pPr>
            <a:lvl3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3pPr>
            <a:lvl4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4pPr>
            <a:lvl5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5pPr>
          </a:lstStyle>
          <a:p>
            <a:pPr lvl="0"/>
            <a:r>
              <a:rPr lang="pt-BR" dirty="0"/>
              <a:t>$ </a:t>
            </a:r>
          </a:p>
        </p:txBody>
      </p:sp>
    </p:spTree>
    <p:extLst>
      <p:ext uri="{BB962C8B-B14F-4D97-AF65-F5344CB8AC3E}">
        <p14:creationId xmlns:p14="http://schemas.microsoft.com/office/powerpoint/2010/main" val="330601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8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67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5" r:id="rId2"/>
    <p:sldLayoutId id="2147483667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llianjusten.com.br/trabalhando-com-git-hooks-de-forma-facil/" TargetMode="External"/><Relationship Id="rId7" Type="http://schemas.openxmlformats.org/officeDocument/2006/relationships/hyperlink" Target="https://maven.apache.org/" TargetMode="External"/><Relationship Id="rId2" Type="http://schemas.openxmlformats.org/officeDocument/2006/relationships/hyperlink" Target="http://www.devmedia.com.br/integracao-continua-da-teoria-a-pratica/28284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ws.amazon.com/pt/devops/continuous-integration/" TargetMode="External"/><Relationship Id="rId5" Type="http://schemas.openxmlformats.org/officeDocument/2006/relationships/hyperlink" Target="http://blog.caelum.com.br/integracao-continua/" TargetMode="External"/><Relationship Id="rId4" Type="http://schemas.openxmlformats.org/officeDocument/2006/relationships/hyperlink" Target="https://git-scm.com/book/pt-br/v1/Customizando-o-Git-Hooks-do-G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9512"/>
            <a:ext cx="1809999" cy="8954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Título 1"/>
          <p:cNvSpPr txBox="1">
            <a:spLocks/>
          </p:cNvSpPr>
          <p:nvPr/>
        </p:nvSpPr>
        <p:spPr>
          <a:xfrm>
            <a:off x="831847" y="1709736"/>
            <a:ext cx="10515600" cy="2852735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latin typeface="Arial" pitchFamily="34"/>
                <a:cs typeface="Arial" pitchFamily="34"/>
              </a:rPr>
              <a:t>Integração </a:t>
            </a:r>
            <a:r>
              <a:rPr lang="pt-BR" b="1" dirty="0" smtClean="0">
                <a:latin typeface="Arial" pitchFamily="34"/>
                <a:cs typeface="Arial" pitchFamily="34"/>
              </a:rPr>
              <a:t>Contínua</a:t>
            </a:r>
            <a:endParaRPr lang="pt-BR" b="1" dirty="0">
              <a:latin typeface="Arial" pitchFamily="34"/>
              <a:cs typeface="Arial" pitchFamily="34"/>
            </a:endParaRPr>
          </a:p>
        </p:txBody>
      </p:sp>
      <p:sp>
        <p:nvSpPr>
          <p:cNvPr id="17" name="Subtítulo 2"/>
          <p:cNvSpPr txBox="1">
            <a:spLocks/>
          </p:cNvSpPr>
          <p:nvPr/>
        </p:nvSpPr>
        <p:spPr>
          <a:xfrm>
            <a:off x="831847" y="4959078"/>
            <a:ext cx="10515600" cy="1562908"/>
          </a:xfrm>
          <a:prstGeom prst="rect">
            <a:avLst/>
          </a:prstGeom>
        </p:spPr>
        <p:txBody>
          <a:bodyPr anchorCtr="1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dirty="0">
                <a:solidFill>
                  <a:srgbClr val="000000"/>
                </a:solidFill>
                <a:latin typeface="Arial" pitchFamily="34"/>
                <a:cs typeface="Arial" pitchFamily="34"/>
              </a:rPr>
              <a:t>GABRIEL LEANDRO JUNIOR </a:t>
            </a:r>
            <a:r>
              <a:rPr lang="pt-BR" sz="2000" b="1" dirty="0" smtClean="0">
                <a:solidFill>
                  <a:srgbClr val="000000"/>
                </a:solidFill>
                <a:latin typeface="Arial" pitchFamily="34"/>
                <a:cs typeface="Arial" pitchFamily="34"/>
              </a:rPr>
              <a:t>SIQUEIRA</a:t>
            </a:r>
          </a:p>
          <a:p>
            <a:pPr marL="0" indent="0" algn="ctr">
              <a:buNone/>
            </a:pPr>
            <a:r>
              <a:rPr lang="pt-BR" sz="2000" b="1" dirty="0" smtClean="0">
                <a:solidFill>
                  <a:srgbClr val="000000"/>
                </a:solidFill>
                <a:latin typeface="Arial" pitchFamily="34"/>
                <a:cs typeface="Arial" pitchFamily="34"/>
              </a:rPr>
              <a:t>MARCO AURELIO DE LIMA ALVES</a:t>
            </a:r>
          </a:p>
          <a:p>
            <a:pPr marL="0" indent="0" algn="ctr">
              <a:buNone/>
            </a:pPr>
            <a:r>
              <a:rPr lang="pt-BR" sz="2000" b="1" dirty="0" smtClean="0">
                <a:solidFill>
                  <a:srgbClr val="000000"/>
                </a:solidFill>
                <a:latin typeface="Arial" pitchFamily="34"/>
                <a:cs typeface="Arial" pitchFamily="34"/>
              </a:rPr>
              <a:t>MARCOS NATÃ QUEIROZ DOS SANTOS</a:t>
            </a:r>
          </a:p>
          <a:p>
            <a:pPr marL="0" indent="0" algn="ctr">
              <a:buNone/>
            </a:pPr>
            <a:r>
              <a:rPr lang="pt-BR" sz="2000" b="1" dirty="0" smtClean="0">
                <a:solidFill>
                  <a:srgbClr val="000000"/>
                </a:solidFill>
                <a:latin typeface="Arial" pitchFamily="34"/>
                <a:cs typeface="Arial" pitchFamily="34"/>
              </a:rPr>
              <a:t>PEDRO VICTOR DE OLIVEIRA E SILVA</a:t>
            </a:r>
            <a:endParaRPr lang="pt-BR" sz="2000" dirty="0">
              <a:solidFill>
                <a:srgbClr val="000000"/>
              </a:solidFill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16292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tsimo.com/wp-content/uploads/2016/08/cat-talk-is-che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30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getcomposer.org/img/logo-composer-transparent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30121"/>
            <a:ext cx="933450" cy="11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upload.wikimedia.org/wikipedia/commons/thumb/e/e0/Git-logo.svg/1200px-Git-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78" y="444064"/>
            <a:ext cx="1238250" cy="5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tiswww.case.edu/php/chet/img/bash-logo-we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2" y="414031"/>
            <a:ext cx="1375656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https://blog.tommyku.com/blog/using-laravel-resource-controller-with-angularjs-ngresource/laravel-text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22" y="6033883"/>
            <a:ext cx="2205506" cy="6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1.bp.blogspot.com/-V-7FyzasDaY/UMf2lJBxAxI/AAAAAAAAAGA/I5O2Os6e5Bc/s1600/logo_phpuni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692140"/>
            <a:ext cx="1110538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2" descr="Resultado de imagem para php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438" y="5985510"/>
            <a:ext cx="1162050" cy="6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320066" y="2760672"/>
            <a:ext cx="802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Pré-requisitos utilizados para o exemplo...</a:t>
            </a:r>
          </a:p>
        </p:txBody>
      </p:sp>
      <p:pic>
        <p:nvPicPr>
          <p:cNvPr id="5124" name="Picture 4" descr="http://www.cleuber.com.br/wp-content/uploads/2015/06/ssh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54" y="5985510"/>
            <a:ext cx="572868" cy="5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apache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85" y="369690"/>
            <a:ext cx="118358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9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371474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Steps</a:t>
            </a:r>
            <a:r>
              <a:rPr lang="pt-BR" sz="3600" dirty="0"/>
              <a:t>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28661" y="1600200"/>
            <a:ext cx="10801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Criar repositório no servidor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Configurar </a:t>
            </a:r>
            <a:r>
              <a:rPr lang="pt-BR" dirty="0" err="1"/>
              <a:t>hook</a:t>
            </a:r>
            <a:r>
              <a:rPr lang="pt-BR" dirty="0"/>
              <a:t> post-</a:t>
            </a:r>
            <a:r>
              <a:rPr lang="pt-BR" dirty="0" err="1"/>
              <a:t>receive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Inicializar aplicação no lado cliente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o primeiro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Introduzir um teste que falhe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uma alteração qualquer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Corrigir teste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703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8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8" descr="https://tiswww.case.edu/php/chet/img/bash-logo-we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6150" y="2254671"/>
            <a:ext cx="3044736" cy="127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-1" y="2340430"/>
            <a:ext cx="6505575" cy="2206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Script (by Gabriel Siqueira)</a:t>
            </a:r>
          </a:p>
        </p:txBody>
      </p:sp>
    </p:spTree>
    <p:extLst>
      <p:ext uri="{BB962C8B-B14F-4D97-AF65-F5344CB8AC3E}">
        <p14:creationId xmlns:p14="http://schemas.microsoft.com/office/powerpoint/2010/main" val="2852206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Bash.exe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75001" y="1396317"/>
            <a:ext cx="6319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mkdir</a:t>
            </a:r>
            <a:r>
              <a:rPr lang="pt-BR" dirty="0">
                <a:solidFill>
                  <a:srgbClr val="00DB00"/>
                </a:solidFill>
              </a:rPr>
              <a:t> integração &amp;&amp; </a:t>
            </a:r>
            <a:r>
              <a:rPr lang="pt-BR" dirty="0" err="1">
                <a:solidFill>
                  <a:srgbClr val="00DB00"/>
                </a:solidFill>
              </a:rPr>
              <a:t>cd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integracao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init</a:t>
            </a:r>
            <a:r>
              <a:rPr lang="pt-BR" dirty="0">
                <a:solidFill>
                  <a:srgbClr val="00DB00"/>
                </a:solidFill>
              </a:rPr>
              <a:t> --</a:t>
            </a:r>
            <a:r>
              <a:rPr lang="pt-BR" dirty="0" err="1">
                <a:solidFill>
                  <a:srgbClr val="00DB00"/>
                </a:solidFill>
              </a:rPr>
              <a:t>bare</a:t>
            </a:r>
            <a:r>
              <a:rPr lang="pt-BR" dirty="0">
                <a:solidFill>
                  <a:srgbClr val="00DB00"/>
                </a:solidFill>
              </a:rPr>
              <a:t> </a:t>
            </a: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cp</a:t>
            </a:r>
            <a:r>
              <a:rPr lang="pt-BR" dirty="0">
                <a:solidFill>
                  <a:srgbClr val="00DB00"/>
                </a:solidFill>
              </a:rPr>
              <a:t> post-</a:t>
            </a:r>
            <a:r>
              <a:rPr lang="pt-BR" dirty="0" err="1">
                <a:solidFill>
                  <a:srgbClr val="00DB00"/>
                </a:solidFill>
              </a:rPr>
              <a:t>receive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integracao</a:t>
            </a:r>
            <a:r>
              <a:rPr lang="pt-BR" dirty="0">
                <a:solidFill>
                  <a:srgbClr val="00DB00"/>
                </a:solidFill>
              </a:rPr>
              <a:t>/</a:t>
            </a:r>
            <a:r>
              <a:rPr lang="pt-BR" dirty="0" err="1">
                <a:solidFill>
                  <a:srgbClr val="00DB00"/>
                </a:solidFill>
              </a:rPr>
              <a:t>hooks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chmode</a:t>
            </a:r>
            <a:r>
              <a:rPr lang="pt-BR" dirty="0">
                <a:solidFill>
                  <a:srgbClr val="00DB00"/>
                </a:solidFill>
              </a:rPr>
              <a:t> 777 post-</a:t>
            </a:r>
            <a:r>
              <a:rPr lang="pt-BR" dirty="0" err="1">
                <a:solidFill>
                  <a:srgbClr val="00DB00"/>
                </a:solidFill>
              </a:rPr>
              <a:t>receive</a:t>
            </a:r>
            <a:r>
              <a:rPr lang="pt-BR" dirty="0">
                <a:solidFill>
                  <a:srgbClr val="00DB00"/>
                </a:solidFill>
              </a:rPr>
              <a:t> (</a:t>
            </a:r>
            <a:r>
              <a:rPr lang="pt-BR" dirty="0" err="1">
                <a:solidFill>
                  <a:srgbClr val="00DB00"/>
                </a:solidFill>
              </a:rPr>
              <a:t>optional</a:t>
            </a:r>
            <a:r>
              <a:rPr lang="pt-BR" dirty="0">
                <a:solidFill>
                  <a:srgbClr val="00DB00"/>
                </a:solidFill>
              </a:rPr>
              <a:t>)</a:t>
            </a:r>
          </a:p>
          <a:p>
            <a:endParaRPr lang="pt-BR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155917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Bash.exe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75001" y="1396317"/>
            <a:ext cx="631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composer</a:t>
            </a:r>
            <a:r>
              <a:rPr lang="pt-BR" dirty="0">
                <a:solidFill>
                  <a:srgbClr val="00DB00"/>
                </a:solidFill>
              </a:rPr>
              <a:t> global </a:t>
            </a:r>
            <a:r>
              <a:rPr lang="pt-BR" dirty="0" err="1">
                <a:solidFill>
                  <a:srgbClr val="00DB00"/>
                </a:solidFill>
              </a:rPr>
              <a:t>require</a:t>
            </a:r>
            <a:r>
              <a:rPr lang="pt-BR" dirty="0">
                <a:solidFill>
                  <a:srgbClr val="00DB00"/>
                </a:solidFill>
              </a:rPr>
              <a:t> "</a:t>
            </a:r>
            <a:r>
              <a:rPr lang="pt-BR" dirty="0" err="1">
                <a:solidFill>
                  <a:srgbClr val="00DB00"/>
                </a:solidFill>
              </a:rPr>
              <a:t>laravel</a:t>
            </a:r>
            <a:r>
              <a:rPr lang="pt-BR" dirty="0">
                <a:solidFill>
                  <a:srgbClr val="00DB00"/>
                </a:solidFill>
              </a:rPr>
              <a:t>/</a:t>
            </a:r>
            <a:r>
              <a:rPr lang="pt-BR" dirty="0" err="1">
                <a:solidFill>
                  <a:srgbClr val="00DB00"/>
                </a:solidFill>
              </a:rPr>
              <a:t>installer</a:t>
            </a:r>
            <a:r>
              <a:rPr lang="pt-BR" dirty="0">
                <a:solidFill>
                  <a:srgbClr val="00DB00"/>
                </a:solidFill>
              </a:rPr>
              <a:t>“</a:t>
            </a: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composer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create-project</a:t>
            </a:r>
            <a:r>
              <a:rPr lang="pt-BR" dirty="0">
                <a:solidFill>
                  <a:srgbClr val="00DB00"/>
                </a:solidFill>
              </a:rPr>
              <a:t> --</a:t>
            </a:r>
            <a:r>
              <a:rPr lang="pt-BR" dirty="0" err="1">
                <a:solidFill>
                  <a:srgbClr val="00DB00"/>
                </a:solidFill>
              </a:rPr>
              <a:t>prefer-dist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laravel</a:t>
            </a:r>
            <a:r>
              <a:rPr lang="pt-BR" dirty="0">
                <a:solidFill>
                  <a:srgbClr val="00DB00"/>
                </a:solidFill>
              </a:rPr>
              <a:t>/</a:t>
            </a:r>
            <a:r>
              <a:rPr lang="pt-BR" dirty="0" err="1">
                <a:solidFill>
                  <a:srgbClr val="00DB00"/>
                </a:solidFill>
              </a:rPr>
              <a:t>laravel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integracao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init</a:t>
            </a:r>
            <a:r>
              <a:rPr lang="pt-BR" dirty="0">
                <a:solidFill>
                  <a:srgbClr val="00DB00"/>
                </a:solidFill>
              </a:rPr>
              <a:t> &amp;&amp;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add</a:t>
            </a:r>
            <a:r>
              <a:rPr lang="pt-BR" dirty="0">
                <a:solidFill>
                  <a:srgbClr val="00DB00"/>
                </a:solidFill>
              </a:rPr>
              <a:t> . &amp;&amp;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commit</a:t>
            </a:r>
            <a:r>
              <a:rPr lang="pt-BR" dirty="0">
                <a:solidFill>
                  <a:srgbClr val="00DB00"/>
                </a:solidFill>
              </a:rPr>
              <a:t> –m “</a:t>
            </a:r>
            <a:r>
              <a:rPr lang="pt-BR" dirty="0" err="1">
                <a:solidFill>
                  <a:srgbClr val="00DB00"/>
                </a:solidFill>
              </a:rPr>
              <a:t>Initial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Commit</a:t>
            </a:r>
            <a:r>
              <a:rPr lang="pt-BR" dirty="0">
                <a:solidFill>
                  <a:srgbClr val="00DB00"/>
                </a:solidFill>
              </a:rPr>
              <a:t>”</a:t>
            </a: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remote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add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origin</a:t>
            </a:r>
            <a:r>
              <a:rPr lang="pt-BR" dirty="0">
                <a:solidFill>
                  <a:srgbClr val="00DB00"/>
                </a:solidFill>
              </a:rPr>
              <a:t> &lt;</a:t>
            </a:r>
            <a:r>
              <a:rPr lang="pt-BR" dirty="0" err="1">
                <a:solidFill>
                  <a:srgbClr val="00DB00"/>
                </a:solidFill>
              </a:rPr>
              <a:t>url</a:t>
            </a:r>
            <a:r>
              <a:rPr lang="pt-BR" dirty="0">
                <a:solidFill>
                  <a:srgbClr val="00DB00"/>
                </a:solidFill>
              </a:rPr>
              <a:t>/protocolo&gt;</a:t>
            </a: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push</a:t>
            </a:r>
            <a:endParaRPr lang="pt-BR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155917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3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m carinha com bigodes e vestido com camisa de unicórnio falando it's magic de forma bem engraç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557338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30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Referências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5" y="1696135"/>
            <a:ext cx="115157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>
                <a:hlinkClick r:id="rId2"/>
              </a:rPr>
              <a:t>http://www.devmedia.com.br/integracao-continua-da-teoria-a-pratica/28284</a:t>
            </a:r>
            <a:endParaRPr lang="pt-BR" dirty="0"/>
          </a:p>
          <a:p>
            <a:r>
              <a:rPr lang="pt-BR" dirty="0">
                <a:hlinkClick r:id="rId3"/>
              </a:rPr>
              <a:t>https://willianjusten.com.br/trabalhando-com-git-hooks-de-forma-facil/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4"/>
              </a:rPr>
              <a:t>https://git-scm.com/book/pt-br/v1/Customizando-o-Git-Hooks-do-Git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5"/>
              </a:rPr>
              <a:t>http://blog.caelum.com.br/integracao-continua/</a:t>
            </a:r>
            <a:endParaRPr lang="pt-BR" dirty="0"/>
          </a:p>
          <a:p>
            <a:r>
              <a:rPr lang="pt-BR" dirty="0">
                <a:hlinkClick r:id="rId6"/>
              </a:rPr>
              <a:t>https://aws.amazon.com/pt/devops/continuous-integration</a:t>
            </a:r>
            <a:r>
              <a:rPr lang="pt-BR" dirty="0" smtClean="0">
                <a:hlinkClick r:id="rId6"/>
              </a:rPr>
              <a:t>/</a:t>
            </a:r>
            <a:endParaRPr lang="pt-BR" dirty="0" smtClean="0"/>
          </a:p>
          <a:p>
            <a:r>
              <a:rPr lang="pt-BR" dirty="0">
                <a:hlinkClick r:id="rId7"/>
              </a:rPr>
              <a:t>https://maven.apache.org</a:t>
            </a:r>
            <a:r>
              <a:rPr lang="pt-BR" dirty="0" smtClean="0">
                <a:hlinkClick r:id="rId7"/>
              </a:rPr>
              <a:t>/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855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O que significa integração contínua?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523875" y="1859340"/>
            <a:ext cx="114490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1C1C1C"/>
                </a:solidFill>
                <a:effectLst/>
                <a:latin typeface="Calibri (Corpo)"/>
              </a:rPr>
              <a:t>“Integração Contínua é uma pratica de desenvolvimento de software onde os membros de um time integram seu trabalho frequentemente, geralmente cada pessoa integra pelo menos diariamente – podendo haver múltiplas integrações por dia. Cada integração é verificada por um build automatizado (incluindo testes) para detectar erros de integração o mais rápido possível. Muitos times acham que essa abordagem leva a uma significante redução nos problemas de integração e permite que um time desenvolva software coeso mais rapidamente.” </a:t>
            </a:r>
            <a:r>
              <a:rPr lang="pt-BR" b="0" i="0" u="none" strike="noStrike" dirty="0">
                <a:effectLst/>
                <a:latin typeface="Calibri (Corpo)"/>
              </a:rPr>
              <a:t>Martin Fowler</a:t>
            </a:r>
            <a:endParaRPr lang="pt-BR" dirty="0">
              <a:latin typeface="Calibri (Corpo)"/>
            </a:endParaRPr>
          </a:p>
        </p:txBody>
      </p:sp>
    </p:spTree>
    <p:extLst>
      <p:ext uri="{BB962C8B-B14F-4D97-AF65-F5344CB8AC3E}">
        <p14:creationId xmlns:p14="http://schemas.microsoft.com/office/powerpoint/2010/main" val="31799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Benefícios da integração contínua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Melhore a produtividade do desenvolvedor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Encontre e investigue bugs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Distribua atualizações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479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Ferramentas necessárias</a:t>
            </a:r>
            <a:endParaRPr lang="pt-BR" sz="3600" dirty="0"/>
          </a:p>
        </p:txBody>
      </p:sp>
      <p:sp>
        <p:nvSpPr>
          <p:cNvPr id="2" name="Retângulo 1"/>
          <p:cNvSpPr/>
          <p:nvPr/>
        </p:nvSpPr>
        <p:spPr>
          <a:xfrm>
            <a:off x="371474" y="2320295"/>
            <a:ext cx="11515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Para a aplicação eficaz da Integração Contínua em um ambiente de desenvolvimento são necessárias algumas ferramentas que proporcionam algumas das funcionalidades fundamentais, como o controle das alterações, automatização de </a:t>
            </a:r>
            <a:r>
              <a:rPr lang="pt-BR" i="1" dirty="0"/>
              <a:t>build</a:t>
            </a:r>
            <a:r>
              <a:rPr lang="pt-BR" dirty="0"/>
              <a:t> e execução das integrações.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8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Automação de Build</a:t>
            </a:r>
            <a:endParaRPr lang="pt-BR" sz="3600" dirty="0"/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Automação de compilação é o ato de criação de scripts ou automatização de uma grande variedade de tarefas que os desenvolvedores de software realizam em suas atividades do dia-a-dia, incluindo: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compilação do código fonte de computador em código binário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empacotamento do código binário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execução de testes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implantação para sistemas de produção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criação de documentação e / ou notas de lançamento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743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Automação de </a:t>
            </a:r>
            <a:r>
              <a:rPr lang="pt-BR" sz="3600" dirty="0" smtClean="0"/>
              <a:t>Build - </a:t>
            </a:r>
            <a:r>
              <a:rPr lang="pt-BR" sz="3600" dirty="0" err="1" smtClean="0"/>
              <a:t>Maven</a:t>
            </a:r>
            <a:endParaRPr lang="pt-BR" sz="3600" dirty="0"/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 smtClean="0"/>
              <a:t>Maven</a:t>
            </a:r>
            <a:r>
              <a:rPr lang="pt-BR" dirty="0" smtClean="0"/>
              <a:t> </a:t>
            </a:r>
            <a:r>
              <a:rPr lang="pt-BR" dirty="0"/>
              <a:t>é uma ferramenta de automação de compilação utilizada primariamente em projetos Java. Ela é similar à ferramenta </a:t>
            </a:r>
            <a:r>
              <a:rPr lang="pt-BR" dirty="0" err="1"/>
              <a:t>Ant</a:t>
            </a:r>
            <a:r>
              <a:rPr lang="pt-BR" dirty="0"/>
              <a:t>, mas é baseada em conceitos e trabalhos diferentes em um modo diferente. Também é utilizada para construir e gerenciar projetos escritos em C#, Ruby, Scala e outras linguagens</a:t>
            </a:r>
            <a:r>
              <a:rPr lang="pt-BR" dirty="0" smtClean="0"/>
              <a:t>.</a:t>
            </a:r>
          </a:p>
          <a:p>
            <a:pPr algn="just"/>
            <a:r>
              <a:rPr lang="pt-BR" dirty="0"/>
              <a:t>O </a:t>
            </a:r>
            <a:r>
              <a:rPr lang="pt-BR" dirty="0" err="1"/>
              <a:t>Maven</a:t>
            </a:r>
            <a:r>
              <a:rPr lang="pt-BR" dirty="0"/>
              <a:t> utiliza um arquivo XML (POM) para descrever o projeto de software sendo construído, suas dependências sobre módulos e componentes externos, a ordem de compilação, diretórios e plug-ins necessários. Ele vem com objetivos pré-definidos para realizar certas tarefas bem definidas como compilação de código e seu empacotamento</a:t>
            </a:r>
            <a:r>
              <a:rPr lang="pt-BR" dirty="0" smtClean="0"/>
              <a:t>.</a:t>
            </a:r>
          </a:p>
          <a:p>
            <a:pPr algn="just"/>
            <a:r>
              <a:rPr lang="pt-BR" dirty="0"/>
              <a:t>O </a:t>
            </a:r>
            <a:r>
              <a:rPr lang="pt-BR" dirty="0" err="1"/>
              <a:t>Maven</a:t>
            </a:r>
            <a:r>
              <a:rPr lang="pt-BR" dirty="0"/>
              <a:t> baixa bibliotecas Java e seus plug-ins dinamicamente de um ou mais repositórios, como o </a:t>
            </a:r>
            <a:r>
              <a:rPr lang="pt-BR" dirty="0" err="1"/>
              <a:t>Maven</a:t>
            </a:r>
            <a:r>
              <a:rPr lang="pt-BR" dirty="0"/>
              <a:t> 2 Central </a:t>
            </a:r>
            <a:r>
              <a:rPr lang="pt-BR" dirty="0" err="1"/>
              <a:t>Repository</a:t>
            </a:r>
            <a:r>
              <a:rPr lang="pt-BR" dirty="0"/>
              <a:t>, e armazena-os em uma área de cache local</a:t>
            </a:r>
            <a:r>
              <a:rPr lang="pt-BR" dirty="0" smtClean="0"/>
              <a:t>. </a:t>
            </a:r>
            <a:r>
              <a:rPr lang="pt-BR" dirty="0"/>
              <a:t>Este cache local de artefatos baixados pode também ser atualizado com artefatos criados por projetos locais. Repositórios públicos podem também ser atualizados.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402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Automação de Build - </a:t>
            </a:r>
            <a:r>
              <a:rPr lang="pt-BR" sz="3600" dirty="0" err="1" smtClean="0"/>
              <a:t>Maven</a:t>
            </a:r>
            <a:endParaRPr lang="pt-BR" sz="3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90" y="1303556"/>
            <a:ext cx="585869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31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Automação de Build - </a:t>
            </a:r>
            <a:r>
              <a:rPr lang="pt-BR" sz="3600" dirty="0" err="1" smtClean="0"/>
              <a:t>Maven</a:t>
            </a:r>
            <a:endParaRPr lang="pt-BR" sz="3600" dirty="0"/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Ciclos de vida de construção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Ciclo de vida de construção é uma lista de fases nomeadas que podem ser usadas para dar ordem ao objetivo de execução. Um dos ciclos de vida padrão do </a:t>
            </a:r>
            <a:r>
              <a:rPr lang="pt-BR" dirty="0" err="1"/>
              <a:t>Maven</a:t>
            </a:r>
            <a:r>
              <a:rPr lang="pt-BR" dirty="0"/>
              <a:t> é o default </a:t>
            </a:r>
            <a:r>
              <a:rPr lang="pt-BR" dirty="0" err="1"/>
              <a:t>lifecycle</a:t>
            </a:r>
            <a:r>
              <a:rPr lang="pt-BR" dirty="0"/>
              <a:t>, que inclui as seguintes fases, nesta ordem: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1. </a:t>
            </a:r>
            <a:r>
              <a:rPr lang="pt-BR" dirty="0" err="1"/>
              <a:t>process-resources</a:t>
            </a:r>
            <a:r>
              <a:rPr lang="pt-BR" dirty="0"/>
              <a:t> (processar recursos)</a:t>
            </a:r>
          </a:p>
          <a:p>
            <a:pPr algn="just"/>
            <a:r>
              <a:rPr lang="pt-BR" dirty="0"/>
              <a:t>2. compile (compilar)</a:t>
            </a:r>
          </a:p>
          <a:p>
            <a:pPr algn="just"/>
            <a:r>
              <a:rPr lang="pt-BR" dirty="0"/>
              <a:t>3. </a:t>
            </a:r>
            <a:r>
              <a:rPr lang="pt-BR" dirty="0" err="1"/>
              <a:t>process-test-resources</a:t>
            </a:r>
            <a:r>
              <a:rPr lang="pt-BR" dirty="0"/>
              <a:t> (processar recursos de teste)</a:t>
            </a:r>
          </a:p>
          <a:p>
            <a:pPr algn="just"/>
            <a:r>
              <a:rPr lang="pt-BR" dirty="0"/>
              <a:t>4. </a:t>
            </a:r>
            <a:r>
              <a:rPr lang="pt-BR" dirty="0" err="1"/>
              <a:t>test</a:t>
            </a:r>
            <a:r>
              <a:rPr lang="pt-BR" dirty="0"/>
              <a:t>-compile (testar compilação)</a:t>
            </a:r>
          </a:p>
          <a:p>
            <a:pPr algn="just"/>
            <a:r>
              <a:rPr lang="pt-BR" dirty="0"/>
              <a:t>5. </a:t>
            </a:r>
            <a:r>
              <a:rPr lang="pt-BR" dirty="0" err="1"/>
              <a:t>test</a:t>
            </a:r>
            <a:r>
              <a:rPr lang="pt-BR" dirty="0"/>
              <a:t> (testar)</a:t>
            </a:r>
          </a:p>
          <a:p>
            <a:pPr algn="just"/>
            <a:r>
              <a:rPr lang="pt-BR" dirty="0"/>
              <a:t>6. </a:t>
            </a:r>
            <a:r>
              <a:rPr lang="pt-BR" dirty="0" err="1"/>
              <a:t>package</a:t>
            </a:r>
            <a:r>
              <a:rPr lang="pt-BR" dirty="0"/>
              <a:t> (empacotar)</a:t>
            </a:r>
          </a:p>
          <a:p>
            <a:pPr algn="just"/>
            <a:r>
              <a:rPr lang="pt-BR" dirty="0"/>
              <a:t>7. </a:t>
            </a:r>
            <a:r>
              <a:rPr lang="pt-BR" dirty="0" err="1"/>
              <a:t>install</a:t>
            </a:r>
            <a:r>
              <a:rPr lang="pt-BR" dirty="0"/>
              <a:t> (instalar)</a:t>
            </a:r>
          </a:p>
          <a:p>
            <a:pPr algn="just"/>
            <a:r>
              <a:rPr lang="pt-BR" dirty="0"/>
              <a:t>8. </a:t>
            </a:r>
            <a:r>
              <a:rPr lang="pt-BR" dirty="0" err="1"/>
              <a:t>deploy</a:t>
            </a:r>
            <a:r>
              <a:rPr lang="pt-BR" dirty="0"/>
              <a:t> (implantar)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08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4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Git</a:t>
            </a:r>
            <a:endParaRPr lang="pt-BR" sz="3600" dirty="0"/>
          </a:p>
        </p:txBody>
      </p:sp>
      <p:sp>
        <p:nvSpPr>
          <p:cNvPr id="2" name="Retângulo 1"/>
          <p:cNvSpPr/>
          <p:nvPr/>
        </p:nvSpPr>
        <p:spPr>
          <a:xfrm>
            <a:off x="371474" y="1389102"/>
            <a:ext cx="11515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é um sistema de controle de versão de arquivos.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pode usar quatro protocolos principais para transferir dados: Local, </a:t>
            </a:r>
            <a:r>
              <a:rPr lang="pt-BR" dirty="0" err="1"/>
              <a:t>Secure</a:t>
            </a:r>
            <a:r>
              <a:rPr lang="pt-BR" dirty="0"/>
              <a:t> Shell (SSH), </a:t>
            </a:r>
            <a:r>
              <a:rPr lang="pt-BR" dirty="0" err="1"/>
              <a:t>Git</a:t>
            </a:r>
            <a:r>
              <a:rPr lang="pt-BR" dirty="0"/>
              <a:t> e HTTP. 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" y="2323534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Hooks</a:t>
            </a:r>
            <a:r>
              <a:rPr lang="pt-BR" sz="3600" dirty="0"/>
              <a:t> do </a:t>
            </a:r>
            <a:r>
              <a:rPr lang="pt-BR" sz="3600" dirty="0" err="1"/>
              <a:t>Git</a:t>
            </a:r>
            <a:endParaRPr lang="pt-BR" sz="3600" dirty="0"/>
          </a:p>
        </p:txBody>
      </p:sp>
      <p:sp>
        <p:nvSpPr>
          <p:cNvPr id="5" name="Retângulo 4"/>
          <p:cNvSpPr/>
          <p:nvPr/>
        </p:nvSpPr>
        <p:spPr>
          <a:xfrm>
            <a:off x="457201" y="3257966"/>
            <a:ext cx="11515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Uma maneira para disparar scripts personalizados quando certas ações importantes ocorrerem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Dois grupos desses </a:t>
            </a:r>
            <a:r>
              <a:rPr lang="pt-BR" dirty="0" err="1"/>
              <a:t>hooks</a:t>
            </a:r>
            <a:r>
              <a:rPr lang="pt-BR" dirty="0"/>
              <a:t>: lado cliente e lado servidor.</a:t>
            </a:r>
          </a:p>
        </p:txBody>
      </p:sp>
      <p:sp>
        <p:nvSpPr>
          <p:cNvPr id="6" name="Retângulo 5"/>
          <p:cNvSpPr/>
          <p:nvPr/>
        </p:nvSpPr>
        <p:spPr>
          <a:xfrm>
            <a:off x="457201" y="4189868"/>
            <a:ext cx="115157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hooks</a:t>
            </a:r>
            <a:r>
              <a:rPr lang="pt-BR" dirty="0"/>
              <a:t> são scripts que rodam automaticamente cada vez que você realiza alguma ação em particular no repositório </a:t>
            </a:r>
            <a:r>
              <a:rPr lang="pt-BR" dirty="0" err="1"/>
              <a:t>Git</a:t>
            </a:r>
            <a:r>
              <a:rPr lang="pt-BR" dirty="0"/>
              <a:t>. Eles permitem modificar o comportamento interno do </a:t>
            </a:r>
            <a:r>
              <a:rPr lang="pt-BR" dirty="0" err="1"/>
              <a:t>Git</a:t>
            </a:r>
            <a:r>
              <a:rPr lang="pt-BR" dirty="0"/>
              <a:t> e adicionar triggers customizáveis em vários pontos chave do ciclo de desenvolvimento.</a:t>
            </a:r>
          </a:p>
          <a:p>
            <a:pPr algn="just"/>
            <a:endParaRPr lang="pt-BR" dirty="0">
              <a:solidFill>
                <a:srgbClr val="333333"/>
              </a:solidFill>
              <a:latin typeface="Open Sans"/>
            </a:endParaRPr>
          </a:p>
          <a:p>
            <a:pPr algn="just"/>
            <a:r>
              <a:rPr lang="pt-BR" dirty="0"/>
              <a:t>Os </a:t>
            </a:r>
            <a:r>
              <a:rPr lang="pt-BR" dirty="0" err="1"/>
              <a:t>hooks</a:t>
            </a:r>
            <a:r>
              <a:rPr lang="pt-BR" dirty="0"/>
              <a:t> do lado cliente são para operações do cliente, tais como </a:t>
            </a:r>
            <a:r>
              <a:rPr lang="pt-BR" dirty="0" err="1"/>
              <a:t>commit</a:t>
            </a:r>
            <a:r>
              <a:rPr lang="pt-BR" dirty="0"/>
              <a:t> e merge. </a:t>
            </a:r>
          </a:p>
          <a:p>
            <a:pPr algn="just"/>
            <a:r>
              <a:rPr lang="pt-BR" dirty="0"/>
              <a:t>Os </a:t>
            </a:r>
            <a:r>
              <a:rPr lang="pt-BR" dirty="0" err="1"/>
              <a:t>hooks</a:t>
            </a:r>
            <a:r>
              <a:rPr lang="pt-BR" dirty="0"/>
              <a:t> do lado servidor são para operações de servidor, como recebimento de um </a:t>
            </a:r>
            <a:r>
              <a:rPr lang="pt-BR" dirty="0" err="1"/>
              <a:t>push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17173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765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(Corpo)</vt:lpstr>
      <vt:lpstr>Calibri Light</vt:lpstr>
      <vt:lpstr>Lucida Sans Typewriter</vt:lpstr>
      <vt:lpstr>Open Sans</vt:lpstr>
      <vt:lpstr>Wingdings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Bash.exe</vt:lpstr>
      <vt:lpstr>Bash.exe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Leandro J. Siqueira</dc:creator>
  <cp:lastModifiedBy>Marcos MS. Santos</cp:lastModifiedBy>
  <cp:revision>16</cp:revision>
  <dcterms:created xsi:type="dcterms:W3CDTF">2017-06-12T17:26:53Z</dcterms:created>
  <dcterms:modified xsi:type="dcterms:W3CDTF">2017-06-13T18:13:07Z</dcterms:modified>
</cp:coreProperties>
</file>